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257" r:id="rId3"/>
    <p:sldId id="270" r:id="rId4"/>
    <p:sldId id="259" r:id="rId5"/>
    <p:sldId id="260" r:id="rId6"/>
    <p:sldId id="261" r:id="rId7"/>
    <p:sldId id="262" r:id="rId8"/>
    <p:sldId id="263" r:id="rId9"/>
    <p:sldId id="266" r:id="rId10"/>
    <p:sldId id="264" r:id="rId11"/>
    <p:sldId id="265" r:id="rId12"/>
  </p:sldIdLst>
  <p:sldSz cx="9144000" cy="5143500" type="screen16x9"/>
  <p:notesSz cx="6858000" cy="9144000"/>
  <p:embeddedFontLst>
    <p:embeddedFont>
      <p:font typeface="Playfair Display" panose="020B0604020202020204" charset="0"/>
      <p:regular r:id="rId14"/>
    </p:embeddedFont>
    <p:embeddedFont>
      <p:font typeface="Montserrat" panose="020B0604020202020204" charset="0"/>
      <p:regular r:id="rId15"/>
    </p:embeddedFont>
    <p:embeddedFont>
      <p:font typeface="Oswald" panose="020B0604020202020204" charset="0"/>
      <p:regular r:id="rId16"/>
    </p:embeddedFont>
    <p:embeddedFont>
      <p:font typeface="Stencil" panose="040409050D0802020404" pitchFamily="82" charset="0"/>
      <p:regular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582"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mi"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45" d="100"/>
          <a:sy n="145" d="100"/>
        </p:scale>
        <p:origin x="624" y="126"/>
      </p:cViewPr>
      <p:guideLst>
        <p:guide orient="horz" pos="1582"/>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1-22T13:51:32.717"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32865240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c6f972163_0_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c6f97216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8944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c6f972163_0_1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c6f97216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3222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c6f972163_0_3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c6f97216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1491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e286a8f619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e286a8f61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6236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72163_0_2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c6f97216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1821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c6f972163_0_3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c6f97216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8507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c6f972163_0_4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c6f972163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0686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c6f972163_0_5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c6f97216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792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e163ce12fc_2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e163ce12fc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4297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8475" y="0"/>
            <a:ext cx="38532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2"/>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400"/>
              <a:buFont typeface="Montserrat" panose="00000500000000000000"/>
              <a:buNone/>
              <a:defRPr sz="2400" b="1">
                <a:solidFill>
                  <a:schemeClr val="lt1"/>
                </a:solidFill>
                <a:latin typeface="Montserrat" panose="00000500000000000000"/>
                <a:ea typeface="Montserrat" panose="00000500000000000000"/>
                <a:cs typeface="Montserrat" panose="00000500000000000000"/>
                <a:sym typeface="Montserrat" panose="00000500000000000000"/>
              </a:defRPr>
            </a:lvl1pPr>
            <a:lvl2pPr lvl="1">
              <a:lnSpc>
                <a:spcPct val="100000"/>
              </a:lnSpc>
              <a:spcBef>
                <a:spcPts val="0"/>
              </a:spcBef>
              <a:spcAft>
                <a:spcPts val="0"/>
              </a:spcAft>
              <a:buClr>
                <a:schemeClr val="lt1"/>
              </a:buClr>
              <a:buSzPts val="2400"/>
              <a:buFont typeface="Montserrat" panose="00000500000000000000"/>
              <a:buNone/>
              <a:defRPr sz="2400" b="1">
                <a:solidFill>
                  <a:schemeClr val="lt1"/>
                </a:solidFill>
                <a:latin typeface="Montserrat" panose="00000500000000000000"/>
                <a:ea typeface="Montserrat" panose="00000500000000000000"/>
                <a:cs typeface="Montserrat" panose="00000500000000000000"/>
                <a:sym typeface="Montserrat" panose="00000500000000000000"/>
              </a:defRPr>
            </a:lvl2pPr>
            <a:lvl3pPr lvl="2">
              <a:lnSpc>
                <a:spcPct val="100000"/>
              </a:lnSpc>
              <a:spcBef>
                <a:spcPts val="0"/>
              </a:spcBef>
              <a:spcAft>
                <a:spcPts val="0"/>
              </a:spcAft>
              <a:buClr>
                <a:schemeClr val="lt1"/>
              </a:buClr>
              <a:buSzPts val="2400"/>
              <a:buFont typeface="Montserrat" panose="00000500000000000000"/>
              <a:buNone/>
              <a:defRPr sz="2400" b="1">
                <a:solidFill>
                  <a:schemeClr val="lt1"/>
                </a:solidFill>
                <a:latin typeface="Montserrat" panose="00000500000000000000"/>
                <a:ea typeface="Montserrat" panose="00000500000000000000"/>
                <a:cs typeface="Montserrat" panose="00000500000000000000"/>
                <a:sym typeface="Montserrat" panose="00000500000000000000"/>
              </a:defRPr>
            </a:lvl3pPr>
            <a:lvl4pPr lvl="3">
              <a:lnSpc>
                <a:spcPct val="100000"/>
              </a:lnSpc>
              <a:spcBef>
                <a:spcPts val="0"/>
              </a:spcBef>
              <a:spcAft>
                <a:spcPts val="0"/>
              </a:spcAft>
              <a:buClr>
                <a:schemeClr val="lt1"/>
              </a:buClr>
              <a:buSzPts val="2400"/>
              <a:buFont typeface="Montserrat" panose="00000500000000000000"/>
              <a:buNone/>
              <a:defRPr sz="2400" b="1">
                <a:solidFill>
                  <a:schemeClr val="lt1"/>
                </a:solidFill>
                <a:latin typeface="Montserrat" panose="00000500000000000000"/>
                <a:ea typeface="Montserrat" panose="00000500000000000000"/>
                <a:cs typeface="Montserrat" panose="00000500000000000000"/>
                <a:sym typeface="Montserrat" panose="00000500000000000000"/>
              </a:defRPr>
            </a:lvl4pPr>
            <a:lvl5pPr lvl="4">
              <a:lnSpc>
                <a:spcPct val="100000"/>
              </a:lnSpc>
              <a:spcBef>
                <a:spcPts val="0"/>
              </a:spcBef>
              <a:spcAft>
                <a:spcPts val="0"/>
              </a:spcAft>
              <a:buClr>
                <a:schemeClr val="lt1"/>
              </a:buClr>
              <a:buSzPts val="2400"/>
              <a:buFont typeface="Montserrat" panose="00000500000000000000"/>
              <a:buNone/>
              <a:defRPr sz="2400" b="1">
                <a:solidFill>
                  <a:schemeClr val="lt1"/>
                </a:solidFill>
                <a:latin typeface="Montserrat" panose="00000500000000000000"/>
                <a:ea typeface="Montserrat" panose="00000500000000000000"/>
                <a:cs typeface="Montserrat" panose="00000500000000000000"/>
                <a:sym typeface="Montserrat" panose="00000500000000000000"/>
              </a:defRPr>
            </a:lvl5pPr>
            <a:lvl6pPr lvl="5">
              <a:lnSpc>
                <a:spcPct val="100000"/>
              </a:lnSpc>
              <a:spcBef>
                <a:spcPts val="0"/>
              </a:spcBef>
              <a:spcAft>
                <a:spcPts val="0"/>
              </a:spcAft>
              <a:buClr>
                <a:schemeClr val="lt1"/>
              </a:buClr>
              <a:buSzPts val="2400"/>
              <a:buFont typeface="Montserrat" panose="00000500000000000000"/>
              <a:buNone/>
              <a:defRPr sz="2400" b="1">
                <a:solidFill>
                  <a:schemeClr val="lt1"/>
                </a:solidFill>
                <a:latin typeface="Montserrat" panose="00000500000000000000"/>
                <a:ea typeface="Montserrat" panose="00000500000000000000"/>
                <a:cs typeface="Montserrat" panose="00000500000000000000"/>
                <a:sym typeface="Montserrat" panose="00000500000000000000"/>
              </a:defRPr>
            </a:lvl6pPr>
            <a:lvl7pPr lvl="6">
              <a:lnSpc>
                <a:spcPct val="100000"/>
              </a:lnSpc>
              <a:spcBef>
                <a:spcPts val="0"/>
              </a:spcBef>
              <a:spcAft>
                <a:spcPts val="0"/>
              </a:spcAft>
              <a:buClr>
                <a:schemeClr val="lt1"/>
              </a:buClr>
              <a:buSzPts val="2400"/>
              <a:buFont typeface="Montserrat" panose="00000500000000000000"/>
              <a:buNone/>
              <a:defRPr sz="2400" b="1">
                <a:solidFill>
                  <a:schemeClr val="lt1"/>
                </a:solidFill>
                <a:latin typeface="Montserrat" panose="00000500000000000000"/>
                <a:ea typeface="Montserrat" panose="00000500000000000000"/>
                <a:cs typeface="Montserrat" panose="00000500000000000000"/>
                <a:sym typeface="Montserrat" panose="00000500000000000000"/>
              </a:defRPr>
            </a:lvl7pPr>
            <a:lvl8pPr lvl="7">
              <a:lnSpc>
                <a:spcPct val="100000"/>
              </a:lnSpc>
              <a:spcBef>
                <a:spcPts val="0"/>
              </a:spcBef>
              <a:spcAft>
                <a:spcPts val="0"/>
              </a:spcAft>
              <a:buClr>
                <a:schemeClr val="lt1"/>
              </a:buClr>
              <a:buSzPts val="2400"/>
              <a:buFont typeface="Montserrat" panose="00000500000000000000"/>
              <a:buNone/>
              <a:defRPr sz="2400" b="1">
                <a:solidFill>
                  <a:schemeClr val="lt1"/>
                </a:solidFill>
                <a:latin typeface="Montserrat" panose="00000500000000000000"/>
                <a:ea typeface="Montserrat" panose="00000500000000000000"/>
                <a:cs typeface="Montserrat" panose="00000500000000000000"/>
                <a:sym typeface="Montserrat" panose="00000500000000000000"/>
              </a:defRPr>
            </a:lvl8pPr>
            <a:lvl9pPr lvl="8">
              <a:lnSpc>
                <a:spcPct val="100000"/>
              </a:lnSpc>
              <a:spcBef>
                <a:spcPts val="0"/>
              </a:spcBef>
              <a:spcAft>
                <a:spcPts val="0"/>
              </a:spcAft>
              <a:buClr>
                <a:schemeClr val="lt1"/>
              </a:buClr>
              <a:buSzPts val="2400"/>
              <a:buFont typeface="Montserrat" panose="00000500000000000000"/>
              <a:buNone/>
              <a:defRPr sz="2400" b="1">
                <a:solidFill>
                  <a:schemeClr val="lt1"/>
                </a:solidFill>
                <a:latin typeface="Montserrat" panose="00000500000000000000"/>
                <a:ea typeface="Montserrat" panose="00000500000000000000"/>
                <a:cs typeface="Montserrat" panose="00000500000000000000"/>
                <a:sym typeface="Montserrat" panose="00000500000000000000"/>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999925"/>
            <a:ext cx="8520600" cy="2146200"/>
          </a:xfrm>
          <a:prstGeom prst="rect">
            <a:avLst/>
          </a:prstGeom>
        </p:spPr>
        <p:txBody>
          <a:bodyPr spcFirstLastPara="1" wrap="square" lIns="91425" tIns="91425" rIns="91425" bIns="91425" anchor="b" anchorCtr="0">
            <a:noAutofit/>
          </a:bodyPr>
          <a:lstStyle>
            <a:lvl1pPr lvl="0" algn="ctr">
              <a:spcBef>
                <a:spcPts val="0"/>
              </a:spcBef>
              <a:spcAft>
                <a:spcPts val="0"/>
              </a:spcAft>
              <a:buSzPts val="14000"/>
              <a:buFont typeface="Montserrat" panose="00000500000000000000"/>
              <a:buNone/>
              <a:defRPr sz="14000">
                <a:latin typeface="Montserrat" panose="00000500000000000000"/>
                <a:ea typeface="Montserrat" panose="00000500000000000000"/>
                <a:cs typeface="Montserrat" panose="00000500000000000000"/>
                <a:sym typeface="Montserrat" panose="00000500000000000000"/>
              </a:defRPr>
            </a:lvl1pPr>
            <a:lvl2pPr lvl="1" algn="ctr">
              <a:spcBef>
                <a:spcPts val="0"/>
              </a:spcBef>
              <a:spcAft>
                <a:spcPts val="0"/>
              </a:spcAft>
              <a:buSzPts val="14000"/>
              <a:buFont typeface="Montserrat" panose="00000500000000000000"/>
              <a:buNone/>
              <a:defRPr sz="14000">
                <a:latin typeface="Montserrat" panose="00000500000000000000"/>
                <a:ea typeface="Montserrat" panose="00000500000000000000"/>
                <a:cs typeface="Montserrat" panose="00000500000000000000"/>
                <a:sym typeface="Montserrat" panose="00000500000000000000"/>
              </a:defRPr>
            </a:lvl2pPr>
            <a:lvl3pPr lvl="2" algn="ctr">
              <a:spcBef>
                <a:spcPts val="0"/>
              </a:spcBef>
              <a:spcAft>
                <a:spcPts val="0"/>
              </a:spcAft>
              <a:buSzPts val="14000"/>
              <a:buFont typeface="Montserrat" panose="00000500000000000000"/>
              <a:buNone/>
              <a:defRPr sz="14000">
                <a:latin typeface="Montserrat" panose="00000500000000000000"/>
                <a:ea typeface="Montserrat" panose="00000500000000000000"/>
                <a:cs typeface="Montserrat" panose="00000500000000000000"/>
                <a:sym typeface="Montserrat" panose="00000500000000000000"/>
              </a:defRPr>
            </a:lvl3pPr>
            <a:lvl4pPr lvl="3" algn="ctr">
              <a:spcBef>
                <a:spcPts val="0"/>
              </a:spcBef>
              <a:spcAft>
                <a:spcPts val="0"/>
              </a:spcAft>
              <a:buSzPts val="14000"/>
              <a:buFont typeface="Montserrat" panose="00000500000000000000"/>
              <a:buNone/>
              <a:defRPr sz="14000">
                <a:latin typeface="Montserrat" panose="00000500000000000000"/>
                <a:ea typeface="Montserrat" panose="00000500000000000000"/>
                <a:cs typeface="Montserrat" panose="00000500000000000000"/>
                <a:sym typeface="Montserrat" panose="00000500000000000000"/>
              </a:defRPr>
            </a:lvl4pPr>
            <a:lvl5pPr lvl="4" algn="ctr">
              <a:spcBef>
                <a:spcPts val="0"/>
              </a:spcBef>
              <a:spcAft>
                <a:spcPts val="0"/>
              </a:spcAft>
              <a:buSzPts val="14000"/>
              <a:buFont typeface="Montserrat" panose="00000500000000000000"/>
              <a:buNone/>
              <a:defRPr sz="14000">
                <a:latin typeface="Montserrat" panose="00000500000000000000"/>
                <a:ea typeface="Montserrat" panose="00000500000000000000"/>
                <a:cs typeface="Montserrat" panose="00000500000000000000"/>
                <a:sym typeface="Montserrat" panose="00000500000000000000"/>
              </a:defRPr>
            </a:lvl5pPr>
            <a:lvl6pPr lvl="5" algn="ctr">
              <a:spcBef>
                <a:spcPts val="0"/>
              </a:spcBef>
              <a:spcAft>
                <a:spcPts val="0"/>
              </a:spcAft>
              <a:buSzPts val="14000"/>
              <a:buFont typeface="Montserrat" panose="00000500000000000000"/>
              <a:buNone/>
              <a:defRPr sz="14000">
                <a:latin typeface="Montserrat" panose="00000500000000000000"/>
                <a:ea typeface="Montserrat" panose="00000500000000000000"/>
                <a:cs typeface="Montserrat" panose="00000500000000000000"/>
                <a:sym typeface="Montserrat" panose="00000500000000000000"/>
              </a:defRPr>
            </a:lvl6pPr>
            <a:lvl7pPr lvl="6" algn="ctr">
              <a:spcBef>
                <a:spcPts val="0"/>
              </a:spcBef>
              <a:spcAft>
                <a:spcPts val="0"/>
              </a:spcAft>
              <a:buSzPts val="14000"/>
              <a:buFont typeface="Montserrat" panose="00000500000000000000"/>
              <a:buNone/>
              <a:defRPr sz="14000">
                <a:latin typeface="Montserrat" panose="00000500000000000000"/>
                <a:ea typeface="Montserrat" panose="00000500000000000000"/>
                <a:cs typeface="Montserrat" panose="00000500000000000000"/>
                <a:sym typeface="Montserrat" panose="00000500000000000000"/>
              </a:defRPr>
            </a:lvl7pPr>
            <a:lvl8pPr lvl="7" algn="ctr">
              <a:spcBef>
                <a:spcPts val="0"/>
              </a:spcBef>
              <a:spcAft>
                <a:spcPts val="0"/>
              </a:spcAft>
              <a:buSzPts val="14000"/>
              <a:buFont typeface="Montserrat" panose="00000500000000000000"/>
              <a:buNone/>
              <a:defRPr sz="14000">
                <a:latin typeface="Montserrat" panose="00000500000000000000"/>
                <a:ea typeface="Montserrat" panose="00000500000000000000"/>
                <a:cs typeface="Montserrat" panose="00000500000000000000"/>
                <a:sym typeface="Montserrat" panose="00000500000000000000"/>
              </a:defRPr>
            </a:lvl8pPr>
            <a:lvl9pPr lvl="8" algn="ctr">
              <a:spcBef>
                <a:spcPts val="0"/>
              </a:spcBef>
              <a:spcAft>
                <a:spcPts val="0"/>
              </a:spcAft>
              <a:buSzPts val="14000"/>
              <a:buFont typeface="Montserrat" panose="00000500000000000000"/>
              <a:buNone/>
              <a:defRPr sz="14000">
                <a:latin typeface="Montserrat" panose="00000500000000000000"/>
                <a:ea typeface="Montserrat" panose="00000500000000000000"/>
                <a:cs typeface="Montserrat" panose="00000500000000000000"/>
                <a:sym typeface="Montserrat" panose="00000500000000000000"/>
              </a:defRPr>
            </a:lvl9pPr>
          </a:lstStyle>
          <a:p>
            <a:r>
              <a:t>xx%</a:t>
            </a:r>
          </a:p>
        </p:txBody>
      </p:sp>
      <p:sp>
        <p:nvSpPr>
          <p:cNvPr id="50" name="Google Shape;50;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highlight>
                  <a:schemeClr val="dk1"/>
                </a:highlight>
              </a:defRPr>
            </a:lvl1pPr>
            <a:lvl2pPr marL="914400" lvl="1" indent="-317500" algn="ctr">
              <a:spcBef>
                <a:spcPts val="1600"/>
              </a:spcBef>
              <a:spcAft>
                <a:spcPts val="0"/>
              </a:spcAft>
              <a:buSzPts val="1400"/>
              <a:buChar char="○"/>
              <a:defRPr>
                <a:highlight>
                  <a:schemeClr val="dk1"/>
                </a:highlight>
              </a:defRPr>
            </a:lvl2pPr>
            <a:lvl3pPr marL="1371600" lvl="2" indent="-317500" algn="ctr">
              <a:spcBef>
                <a:spcPts val="1600"/>
              </a:spcBef>
              <a:spcAft>
                <a:spcPts val="0"/>
              </a:spcAft>
              <a:buSzPts val="1400"/>
              <a:buChar char="■"/>
              <a:defRPr>
                <a:highlight>
                  <a:schemeClr val="dk1"/>
                </a:highlight>
              </a:defRPr>
            </a:lvl3pPr>
            <a:lvl4pPr marL="1828800" lvl="3" indent="-317500" algn="ctr">
              <a:spcBef>
                <a:spcPts val="1600"/>
              </a:spcBef>
              <a:spcAft>
                <a:spcPts val="0"/>
              </a:spcAft>
              <a:buSzPts val="1400"/>
              <a:buChar char="●"/>
              <a:defRPr>
                <a:highlight>
                  <a:schemeClr val="dk1"/>
                </a:highlight>
              </a:defRPr>
            </a:lvl4pPr>
            <a:lvl5pPr marL="2286000" lvl="4" indent="-317500" algn="ctr">
              <a:spcBef>
                <a:spcPts val="1600"/>
              </a:spcBef>
              <a:spcAft>
                <a:spcPts val="0"/>
              </a:spcAft>
              <a:buSzPts val="1400"/>
              <a:buChar char="○"/>
              <a:defRPr>
                <a:highlight>
                  <a:schemeClr val="dk1"/>
                </a:highlight>
              </a:defRPr>
            </a:lvl5pPr>
            <a:lvl6pPr marL="2743200" lvl="5" indent="-317500" algn="ctr">
              <a:spcBef>
                <a:spcPts val="1600"/>
              </a:spcBef>
              <a:spcAft>
                <a:spcPts val="0"/>
              </a:spcAft>
              <a:buSzPts val="1400"/>
              <a:buChar char="■"/>
              <a:defRPr>
                <a:highlight>
                  <a:schemeClr val="dk1"/>
                </a:highlight>
              </a:defRPr>
            </a:lvl6pPr>
            <a:lvl7pPr marL="3200400" lvl="6" indent="-317500" algn="ctr">
              <a:spcBef>
                <a:spcPts val="1600"/>
              </a:spcBef>
              <a:spcAft>
                <a:spcPts val="0"/>
              </a:spcAft>
              <a:buSzPts val="1400"/>
              <a:buChar char="●"/>
              <a:defRPr>
                <a:highlight>
                  <a:schemeClr val="dk1"/>
                </a:highlight>
              </a:defRPr>
            </a:lvl7pPr>
            <a:lvl8pPr marL="3657600" lvl="7" indent="-317500" algn="ctr">
              <a:spcBef>
                <a:spcPts val="1600"/>
              </a:spcBef>
              <a:spcAft>
                <a:spcPts val="0"/>
              </a:spcAft>
              <a:buSzPts val="1400"/>
              <a:buChar char="○"/>
              <a:defRPr>
                <a:highlight>
                  <a:schemeClr val="dk1"/>
                </a:highlight>
              </a:defRPr>
            </a:lvl8pPr>
            <a:lvl9pPr marL="4114800" lvl="8" indent="-317500" algn="ctr">
              <a:spcBef>
                <a:spcPts val="1600"/>
              </a:spcBef>
              <a:spcAft>
                <a:spcPts val="1600"/>
              </a:spcAft>
              <a:buSzPts val="1400"/>
              <a:buChar char="■"/>
              <a:defRPr>
                <a:highlight>
                  <a:schemeClr val="dk1"/>
                </a:highlight>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8" name="Google Shape;18;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Google Shape;3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9"/>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highlight>
                  <a:schemeClr val="lt1"/>
                </a:highlight>
              </a:defRPr>
            </a:lvl1pPr>
            <a:lvl2pPr marL="914400" lvl="1" indent="-317500">
              <a:spcBef>
                <a:spcPts val="1600"/>
              </a:spcBef>
              <a:spcAft>
                <a:spcPts val="0"/>
              </a:spcAft>
              <a:buSzPts val="1400"/>
              <a:buChar char="○"/>
              <a:defRPr>
                <a:highlight>
                  <a:schemeClr val="lt1"/>
                </a:highlight>
              </a:defRPr>
            </a:lvl2pPr>
            <a:lvl3pPr marL="1371600" lvl="2" indent="-317500">
              <a:spcBef>
                <a:spcPts val="1600"/>
              </a:spcBef>
              <a:spcAft>
                <a:spcPts val="0"/>
              </a:spcAft>
              <a:buSzPts val="1400"/>
              <a:buChar char="■"/>
              <a:defRPr>
                <a:highlight>
                  <a:schemeClr val="lt1"/>
                </a:highlight>
              </a:defRPr>
            </a:lvl3pPr>
            <a:lvl4pPr marL="1828800" lvl="3" indent="-317500">
              <a:spcBef>
                <a:spcPts val="1600"/>
              </a:spcBef>
              <a:spcAft>
                <a:spcPts val="0"/>
              </a:spcAft>
              <a:buSzPts val="1400"/>
              <a:buChar char="●"/>
              <a:defRPr>
                <a:highlight>
                  <a:schemeClr val="lt1"/>
                </a:highlight>
              </a:defRPr>
            </a:lvl4pPr>
            <a:lvl5pPr marL="2286000" lvl="4" indent="-317500">
              <a:spcBef>
                <a:spcPts val="1600"/>
              </a:spcBef>
              <a:spcAft>
                <a:spcPts val="0"/>
              </a:spcAft>
              <a:buSzPts val="1400"/>
              <a:buChar char="○"/>
              <a:defRPr>
                <a:highlight>
                  <a:schemeClr val="lt1"/>
                </a:highlight>
              </a:defRPr>
            </a:lvl5pPr>
            <a:lvl6pPr marL="2743200" lvl="5" indent="-317500">
              <a:spcBef>
                <a:spcPts val="1600"/>
              </a:spcBef>
              <a:spcAft>
                <a:spcPts val="0"/>
              </a:spcAft>
              <a:buSzPts val="1400"/>
              <a:buChar char="■"/>
              <a:defRPr>
                <a:highlight>
                  <a:schemeClr val="lt1"/>
                </a:highlight>
              </a:defRPr>
            </a:lvl6pPr>
            <a:lvl7pPr marL="3200400" lvl="6" indent="-317500">
              <a:spcBef>
                <a:spcPts val="1600"/>
              </a:spcBef>
              <a:spcAft>
                <a:spcPts val="0"/>
              </a:spcAft>
              <a:buSzPts val="1400"/>
              <a:buChar char="●"/>
              <a:defRPr>
                <a:highlight>
                  <a:schemeClr val="lt1"/>
                </a:highlight>
              </a:defRPr>
            </a:lvl7pPr>
            <a:lvl8pPr marL="3657600" lvl="7" indent="-317500">
              <a:spcBef>
                <a:spcPts val="1600"/>
              </a:spcBef>
              <a:spcAft>
                <a:spcPts val="0"/>
              </a:spcAft>
              <a:buSzPts val="1400"/>
              <a:buChar char="○"/>
              <a:defRPr>
                <a:highlight>
                  <a:schemeClr val="lt1"/>
                </a:highlight>
              </a:defRPr>
            </a:lvl8pPr>
            <a:lvl9pPr marL="4114800" lvl="8" indent="-317500">
              <a:spcBef>
                <a:spcPts val="1600"/>
              </a:spcBef>
              <a:spcAft>
                <a:spcPts val="1600"/>
              </a:spcAft>
              <a:buSzPts val="1400"/>
              <a:buChar char="■"/>
              <a:defRPr>
                <a:highlight>
                  <a:schemeClr val="lt1"/>
                </a:highlight>
              </a:defRPr>
            </a:lvl9pPr>
          </a:lstStyle>
          <a:p>
            <a:endParaRPr/>
          </a:p>
        </p:txBody>
      </p:sp>
      <p:sp>
        <p:nvSpPr>
          <p:cNvPr id="44" name="Google Shape;4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highlight>
                  <a:schemeClr val="dk1"/>
                </a:highlight>
              </a:defRPr>
            </a:lvl1pPr>
          </a:lstStyle>
          <a:p>
            <a:endParaRPr/>
          </a:p>
        </p:txBody>
      </p:sp>
      <p:sp>
        <p:nvSpPr>
          <p:cNvPr id="47" name="Google Shape;47;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9EE256"/>
            </a:gs>
            <a:gs pos="100000">
              <a:srgbClr val="52762D"/>
            </a:gs>
          </a:gsLst>
          <a:lin ang="54000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GB"/>
              <a:t>‹#›</a:t>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1.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body" idx="4294967295"/>
          </p:nvPr>
        </p:nvSpPr>
        <p:spPr>
          <a:xfrm>
            <a:off x="4651850" y="70650"/>
            <a:ext cx="4385400" cy="2009400"/>
          </a:xfrm>
          <a:prstGeom prst="rect">
            <a:avLst/>
          </a:prstGeom>
          <a:gradFill>
            <a:gsLst>
              <a:gs pos="0">
                <a:srgbClr val="9EE256"/>
              </a:gs>
              <a:gs pos="100000">
                <a:srgbClr val="52762D"/>
              </a:gs>
            </a:gsLst>
            <a:lin scaled="0"/>
          </a:gradFill>
        </p:spPr>
        <p:txBody>
          <a:bodyPr spcFirstLastPara="1" wrap="square" lIns="91425" tIns="91425" rIns="91425" bIns="91425" anchor="t" anchorCtr="0">
            <a:noAutofit/>
          </a:bodyPr>
          <a:lstStyle/>
          <a:p>
            <a:pPr marL="0" lvl="0" indent="0" algn="ctr" rtl="0">
              <a:spcBef>
                <a:spcPts val="0"/>
              </a:spcBef>
              <a:spcAft>
                <a:spcPts val="0"/>
              </a:spcAft>
              <a:buNone/>
            </a:pPr>
            <a:endParaRPr lang="en-GB" sz="1600" b="1">
              <a:solidFill>
                <a:schemeClr val="bg1"/>
              </a:solidFill>
            </a:endParaRPr>
          </a:p>
        </p:txBody>
      </p:sp>
      <p:pic>
        <p:nvPicPr>
          <p:cNvPr id="4" name="Picture 0"/>
          <p:cNvPicPr>
            <a:picLocks noChangeAspect="1"/>
          </p:cNvPicPr>
          <p:nvPr/>
        </p:nvPicPr>
        <p:blipFill>
          <a:blip r:embed="rId3"/>
          <a:stretch>
            <a:fillRect/>
          </a:stretch>
        </p:blipFill>
        <p:spPr>
          <a:xfrm>
            <a:off x="276860" y="70485"/>
            <a:ext cx="4026535" cy="4933315"/>
          </a:xfrm>
          <a:prstGeom prst="rect">
            <a:avLst/>
          </a:prstGeom>
        </p:spPr>
      </p:pic>
      <p:pic>
        <p:nvPicPr>
          <p:cNvPr id="2" name="Picture 1"/>
          <p:cNvPicPr>
            <a:picLocks noChangeAspect="1"/>
          </p:cNvPicPr>
          <p:nvPr/>
        </p:nvPicPr>
        <p:blipFill>
          <a:blip r:embed="rId4"/>
          <a:srcRect l="9784"/>
          <a:stretch>
            <a:fillRect/>
          </a:stretch>
        </p:blipFill>
        <p:spPr>
          <a:xfrm>
            <a:off x="4663440" y="2218055"/>
            <a:ext cx="4373880" cy="2785745"/>
          </a:xfrm>
          <a:prstGeom prst="rect">
            <a:avLst/>
          </a:prstGeom>
        </p:spPr>
      </p:pic>
      <p:pic>
        <p:nvPicPr>
          <p:cNvPr id="3" name="Picture 2"/>
          <p:cNvPicPr>
            <a:picLocks noChangeAspect="1"/>
          </p:cNvPicPr>
          <p:nvPr/>
        </p:nvPicPr>
        <p:blipFill>
          <a:blip r:embed="rId5"/>
          <a:stretch>
            <a:fillRect/>
          </a:stretch>
        </p:blipFill>
        <p:spPr>
          <a:xfrm>
            <a:off x="4663440" y="70485"/>
            <a:ext cx="4373880" cy="21628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body" idx="4294967295"/>
          </p:nvPr>
        </p:nvSpPr>
        <p:spPr>
          <a:xfrm>
            <a:off x="2053175" y="3835625"/>
            <a:ext cx="4901100" cy="913200"/>
          </a:xfrm>
          <a:prstGeom prst="rect">
            <a:avLst/>
          </a:prstGeom>
          <a:gradFill>
            <a:gsLst>
              <a:gs pos="0">
                <a:srgbClr val="9EE256">
                  <a:alpha val="31000"/>
                </a:srgbClr>
              </a:gs>
              <a:gs pos="100000">
                <a:srgbClr val="52762D"/>
              </a:gs>
            </a:gsLst>
            <a:lin scaled="0"/>
          </a:gradFill>
        </p:spPr>
        <p:txBody>
          <a:bodyPr spcFirstLastPara="1" wrap="square" lIns="91425" tIns="91425" rIns="91425" bIns="91425" anchor="t" anchorCtr="0">
            <a:noAutofit/>
          </a:bodyPr>
          <a:lstStyle/>
          <a:p>
            <a:pPr marL="0" lvl="0" indent="0" algn="ctr" rtl="0">
              <a:spcBef>
                <a:spcPts val="0"/>
              </a:spcBef>
              <a:spcAft>
                <a:spcPts val="1600"/>
              </a:spcAft>
              <a:buNone/>
            </a:pPr>
            <a:r>
              <a:rPr lang="en-GB" b="1">
                <a:solidFill>
                  <a:schemeClr val="bg1"/>
                </a:solidFill>
              </a:rPr>
              <a:t>The BIG guy, and the LITTLE  guy, both working on restoring the range!</a:t>
            </a:r>
          </a:p>
        </p:txBody>
      </p:sp>
      <p:pic>
        <p:nvPicPr>
          <p:cNvPr id="117" name="Google Shape;117;p21"/>
          <p:cNvPicPr preferRelativeResize="0"/>
          <p:nvPr/>
        </p:nvPicPr>
        <p:blipFill>
          <a:blip r:embed="rId3"/>
          <a:stretch>
            <a:fillRect/>
          </a:stretch>
        </p:blipFill>
        <p:spPr>
          <a:xfrm>
            <a:off x="152400" y="152400"/>
            <a:ext cx="5148525" cy="3331101"/>
          </a:xfrm>
          <a:prstGeom prst="rect">
            <a:avLst/>
          </a:prstGeom>
          <a:noFill/>
          <a:ln>
            <a:noFill/>
          </a:ln>
        </p:spPr>
      </p:pic>
      <p:pic>
        <p:nvPicPr>
          <p:cNvPr id="118" name="Google Shape;118;p21"/>
          <p:cNvPicPr preferRelativeResize="0"/>
          <p:nvPr/>
        </p:nvPicPr>
        <p:blipFill rotWithShape="1">
          <a:blip r:embed="rId4"/>
          <a:srcRect t="22903" b="15478"/>
          <a:stretch>
            <a:fillRect/>
          </a:stretch>
        </p:blipFill>
        <p:spPr>
          <a:xfrm>
            <a:off x="5390450" y="226350"/>
            <a:ext cx="3538274" cy="3257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2"/>
          <p:cNvPicPr preferRelativeResize="0"/>
          <p:nvPr/>
        </p:nvPicPr>
        <p:blipFill>
          <a:blip r:embed="rId3"/>
          <a:stretch>
            <a:fillRect/>
          </a:stretch>
        </p:blipFill>
        <p:spPr>
          <a:xfrm>
            <a:off x="4571995" y="119820"/>
            <a:ext cx="4508774" cy="2994101"/>
          </a:xfrm>
          <a:prstGeom prst="rect">
            <a:avLst/>
          </a:prstGeom>
          <a:noFill/>
          <a:ln>
            <a:noFill/>
          </a:ln>
        </p:spPr>
      </p:pic>
      <p:pic>
        <p:nvPicPr>
          <p:cNvPr id="124" name="Google Shape;124;p22"/>
          <p:cNvPicPr preferRelativeResize="0"/>
          <p:nvPr/>
        </p:nvPicPr>
        <p:blipFill>
          <a:blip r:embed="rId4"/>
          <a:stretch>
            <a:fillRect/>
          </a:stretch>
        </p:blipFill>
        <p:spPr>
          <a:xfrm>
            <a:off x="0" y="119820"/>
            <a:ext cx="4508774" cy="2994091"/>
          </a:xfrm>
          <a:prstGeom prst="rect">
            <a:avLst/>
          </a:prstGeom>
          <a:noFill/>
          <a:ln>
            <a:noFill/>
          </a:ln>
        </p:spPr>
      </p:pic>
      <p:sp>
        <p:nvSpPr>
          <p:cNvPr id="125" name="Google Shape;125;p22"/>
          <p:cNvSpPr txBox="1"/>
          <p:nvPr/>
        </p:nvSpPr>
        <p:spPr>
          <a:xfrm>
            <a:off x="949960" y="3400425"/>
            <a:ext cx="7244080" cy="143637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solidFill>
                  <a:schemeClr val="bg1"/>
                </a:solidFill>
                <a:latin typeface="Playfair Display"/>
                <a:ea typeface="Playfair Display"/>
                <a:cs typeface="Playfair Display"/>
                <a:sym typeface="Playfair Display"/>
              </a:rPr>
              <a:t>Regenerative / Restorative / Rotational / Holistic / Intensive / Planned / Whatchamacallit</a:t>
            </a:r>
            <a:r>
              <a:rPr lang="en-US" altLang="en-GB" sz="1600" b="1">
                <a:solidFill>
                  <a:schemeClr val="bg1"/>
                </a:solidFill>
                <a:latin typeface="Playfair Display"/>
                <a:ea typeface="Playfair Display"/>
                <a:cs typeface="Playfair Display"/>
                <a:sym typeface="Playfair Display"/>
              </a:rPr>
              <a:t>  </a:t>
            </a:r>
            <a:r>
              <a:rPr lang="en-GB" sz="1600" b="1">
                <a:solidFill>
                  <a:schemeClr val="bg1"/>
                </a:solidFill>
                <a:latin typeface="Playfair Display"/>
                <a:ea typeface="Playfair Display"/>
                <a:cs typeface="Playfair Display"/>
                <a:sym typeface="Playfair Display"/>
              </a:rPr>
              <a:t>Grazing Management</a:t>
            </a:r>
            <a:r>
              <a:rPr lang="en-GB">
                <a:latin typeface="Playfair Display"/>
                <a:ea typeface="Playfair Display"/>
                <a:cs typeface="Playfair Display"/>
                <a:sym typeface="Playfair Display"/>
              </a:rPr>
              <a:t> </a:t>
            </a:r>
          </a:p>
          <a:p>
            <a:pPr marL="0" lvl="0" indent="0" algn="ctr" rtl="0">
              <a:spcBef>
                <a:spcPts val="0"/>
              </a:spcBef>
              <a:spcAft>
                <a:spcPts val="0"/>
              </a:spcAft>
              <a:buNone/>
            </a:pPr>
            <a:endParaRPr lang="en-GB">
              <a:latin typeface="Playfair Display"/>
              <a:ea typeface="Playfair Display"/>
              <a:cs typeface="Playfair Display"/>
              <a:sym typeface="Playfair Display"/>
            </a:endParaRPr>
          </a:p>
          <a:p>
            <a:pPr marL="0" lvl="0" indent="0" algn="ctr" rtl="0">
              <a:spcBef>
                <a:spcPts val="0"/>
              </a:spcBef>
              <a:spcAft>
                <a:spcPts val="0"/>
              </a:spcAft>
              <a:buNone/>
            </a:pPr>
            <a:r>
              <a:rPr lang="en-US" altLang="en-GB" b="1">
                <a:solidFill>
                  <a:schemeClr val="bg1"/>
                </a:solidFill>
                <a:latin typeface="Playfair Display"/>
                <a:ea typeface="Playfair Display"/>
                <a:cs typeface="Playfair Display"/>
                <a:sym typeface="Playfair Display"/>
              </a:rPr>
              <a:t>Good grazing management goes hand in hand with direct marketing of beef</a:t>
            </a:r>
          </a:p>
          <a:p>
            <a:pPr marL="0" lvl="0" indent="0" algn="ctr" rtl="0">
              <a:spcBef>
                <a:spcPts val="0"/>
              </a:spcBef>
              <a:spcAft>
                <a:spcPts val="0"/>
              </a:spcAft>
              <a:buNone/>
            </a:pPr>
            <a:r>
              <a:rPr lang="en-US" altLang="en-GB" b="1">
                <a:solidFill>
                  <a:schemeClr val="bg1"/>
                </a:solidFill>
                <a:latin typeface="Playfair Display"/>
                <a:ea typeface="Playfair Display"/>
                <a:cs typeface="Playfair Display"/>
                <a:sym typeface="Playfair Display"/>
              </a:rPr>
              <a:t>Tom have given numerous tours and classes with Holistic Management International</a:t>
            </a:r>
          </a:p>
          <a:p>
            <a:pPr marL="0" lvl="0" indent="0" algn="ctr" rtl="0">
              <a:spcBef>
                <a:spcPts val="0"/>
              </a:spcBef>
              <a:spcAft>
                <a:spcPts val="0"/>
              </a:spcAft>
              <a:buNone/>
            </a:pPr>
            <a:r>
              <a:rPr lang="en-US" altLang="en-GB" b="1">
                <a:solidFill>
                  <a:schemeClr val="bg1"/>
                </a:solidFill>
                <a:latin typeface="Playfair Display"/>
                <a:ea typeface="Playfair Display"/>
                <a:cs typeface="Playfair Display"/>
                <a:sym typeface="Playfair Display"/>
              </a:rPr>
              <a:t>and Quivira Coalition.</a:t>
            </a:r>
          </a:p>
          <a:p>
            <a:pPr marL="0" lvl="0" indent="0" algn="ctr" rtl="0">
              <a:spcBef>
                <a:spcPts val="0"/>
              </a:spcBef>
              <a:spcAft>
                <a:spcPts val="0"/>
              </a:spcAft>
              <a:buNone/>
            </a:pPr>
            <a:endParaRPr lang="en-US" altLang="en-GB" b="1">
              <a:solidFill>
                <a:schemeClr val="bg1"/>
              </a:solidFill>
              <a:latin typeface="Playfair Display"/>
              <a:ea typeface="Playfair Display"/>
              <a:cs typeface="Playfair Display"/>
              <a:sym typeface="Playfair Display"/>
            </a:endParaRPr>
          </a:p>
          <a:p>
            <a:pPr marL="0" lvl="0" indent="0" algn="ctr" rtl="0">
              <a:spcBef>
                <a:spcPts val="0"/>
              </a:spcBef>
              <a:spcAft>
                <a:spcPts val="0"/>
              </a:spcAft>
              <a:buNone/>
            </a:pPr>
            <a:endParaRPr lang="en-US" altLang="en-GB" b="1">
              <a:solidFill>
                <a:schemeClr val="bg1"/>
              </a:solidFill>
              <a:latin typeface="Playfair Display"/>
              <a:ea typeface="Playfair Display"/>
              <a:cs typeface="Playfair Display"/>
              <a:sym typeface="Playfair Display"/>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490250" y="219175"/>
            <a:ext cx="8031900" cy="4632000"/>
          </a:xfrm>
          <a:prstGeom prst="rect">
            <a:avLst/>
          </a:prstGeom>
          <a:gradFill>
            <a:gsLst>
              <a:gs pos="0">
                <a:srgbClr val="9EE256"/>
              </a:gs>
              <a:gs pos="100000">
                <a:srgbClr val="52762D"/>
              </a:gs>
            </a:gsLst>
            <a:lin scaled="0"/>
          </a:gradFill>
        </p:spPr>
        <p:txBody>
          <a:bodyPr spcFirstLastPara="1" wrap="square" lIns="91425" tIns="91425" rIns="91425" bIns="91425" anchor="ctr" anchorCtr="0">
            <a:noAutofit/>
          </a:bodyPr>
          <a:lstStyle/>
          <a:p>
            <a:pPr marL="457200" lvl="0" indent="-342900" algn="l" rtl="0">
              <a:spcBef>
                <a:spcPts val="0"/>
              </a:spcBef>
              <a:spcAft>
                <a:spcPts val="0"/>
              </a:spcAft>
              <a:buClr>
                <a:schemeClr val="dk2"/>
              </a:buClr>
              <a:buSzPts val="1800"/>
              <a:buChar char="-"/>
            </a:pPr>
            <a:r>
              <a:rPr lang="en-GB" sz="1800" b="1">
                <a:solidFill>
                  <a:schemeClr val="bg1"/>
                </a:solidFill>
              </a:rPr>
              <a:t>STARTED SELLING CUSTOM CUT DIRECT TO CONSUMER IN 2008</a:t>
            </a:r>
            <a:r>
              <a:rPr lang="en-GB" sz="1800">
                <a:solidFill>
                  <a:schemeClr val="bg1"/>
                </a:solidFill>
              </a:rPr>
              <a:t>:</a:t>
            </a:r>
            <a:endParaRPr sz="1800">
              <a:solidFill>
                <a:schemeClr val="bg1"/>
              </a:solidFill>
            </a:endParaRPr>
          </a:p>
          <a:p>
            <a:pPr marL="457200" lvl="0" indent="0" algn="l" rtl="0">
              <a:spcBef>
                <a:spcPts val="0"/>
              </a:spcBef>
              <a:spcAft>
                <a:spcPts val="0"/>
              </a:spcAft>
              <a:buNone/>
            </a:pPr>
            <a:endParaRPr sz="1800">
              <a:solidFill>
                <a:schemeClr val="dk2"/>
              </a:solidFill>
            </a:endParaRPr>
          </a:p>
          <a:p>
            <a:pPr marL="457200" lvl="0" indent="-342900" algn="l" rtl="0">
              <a:spcBef>
                <a:spcPts val="0"/>
              </a:spcBef>
              <a:spcAft>
                <a:spcPts val="0"/>
              </a:spcAft>
              <a:buClr>
                <a:schemeClr val="dk2"/>
              </a:buClr>
              <a:buSzPts val="1800"/>
              <a:buChar char="-"/>
            </a:pPr>
            <a:r>
              <a:rPr lang="en-US" altLang="en-GB" sz="1800" b="1">
                <a:solidFill>
                  <a:schemeClr val="bg1"/>
                </a:solidFill>
              </a:rPr>
              <a:t>FULFILL A GROWING DEMAND FOR NATURALLY RAISED BEEF</a:t>
            </a:r>
            <a:endParaRPr sz="1800">
              <a:solidFill>
                <a:schemeClr val="dk2"/>
              </a:solidFill>
            </a:endParaRPr>
          </a:p>
          <a:p>
            <a:pPr marL="0" lvl="0" indent="0" algn="l" rtl="0">
              <a:spcBef>
                <a:spcPts val="0"/>
              </a:spcBef>
              <a:spcAft>
                <a:spcPts val="0"/>
              </a:spcAft>
              <a:buNone/>
            </a:pPr>
            <a:endParaRPr sz="1800">
              <a:solidFill>
                <a:schemeClr val="dk2"/>
              </a:solidFill>
            </a:endParaRPr>
          </a:p>
          <a:p>
            <a:pPr marL="457200" lvl="0" indent="-342900" algn="l" rtl="0">
              <a:spcBef>
                <a:spcPts val="0"/>
              </a:spcBef>
              <a:spcAft>
                <a:spcPts val="0"/>
              </a:spcAft>
              <a:buClr>
                <a:schemeClr val="dk2"/>
              </a:buClr>
              <a:buSzPts val="1800"/>
              <a:buChar char="-"/>
            </a:pPr>
            <a:r>
              <a:rPr lang="en-GB" sz="1800" b="1">
                <a:solidFill>
                  <a:schemeClr val="bg1"/>
                </a:solidFill>
              </a:rPr>
              <a:t>B</a:t>
            </a:r>
            <a:r>
              <a:rPr lang="en-US" altLang="en-GB" sz="1800" b="1">
                <a:solidFill>
                  <a:schemeClr val="bg1"/>
                </a:solidFill>
              </a:rPr>
              <a:t>E PASSIONATE ABOUT WHAT YOU DO AND PRODUCE</a:t>
            </a:r>
            <a:endParaRPr sz="1800">
              <a:solidFill>
                <a:schemeClr val="dk2"/>
              </a:solidFill>
            </a:endParaRPr>
          </a:p>
          <a:p>
            <a:pPr marL="0" lvl="0" indent="0" algn="l" rtl="0">
              <a:spcBef>
                <a:spcPts val="0"/>
              </a:spcBef>
              <a:spcAft>
                <a:spcPts val="0"/>
              </a:spcAft>
              <a:buNone/>
            </a:pPr>
            <a:endParaRPr sz="1800">
              <a:solidFill>
                <a:schemeClr val="dk2"/>
              </a:solidFill>
            </a:endParaRPr>
          </a:p>
          <a:p>
            <a:pPr marL="457200" lvl="0" indent="-342900" algn="l" rtl="0">
              <a:spcBef>
                <a:spcPts val="0"/>
              </a:spcBef>
              <a:spcAft>
                <a:spcPts val="0"/>
              </a:spcAft>
              <a:buClr>
                <a:schemeClr val="dk2"/>
              </a:buClr>
              <a:buSzPts val="1800"/>
              <a:buChar char="-"/>
            </a:pPr>
            <a:r>
              <a:rPr lang="en-GB" sz="1800" b="1">
                <a:solidFill>
                  <a:schemeClr val="bg1"/>
                </a:solidFill>
              </a:rPr>
              <a:t>START SMALL, WATCH COSTS, BE RESOURCEFUL, “KISS”</a:t>
            </a:r>
            <a:endParaRPr sz="1800">
              <a:solidFill>
                <a:schemeClr val="dk2"/>
              </a:solidFill>
            </a:endParaRPr>
          </a:p>
          <a:p>
            <a:pPr marL="0" lvl="0" indent="0" algn="l" rtl="0">
              <a:spcBef>
                <a:spcPts val="0"/>
              </a:spcBef>
              <a:spcAft>
                <a:spcPts val="0"/>
              </a:spcAft>
              <a:buNone/>
            </a:pPr>
            <a:endParaRPr sz="1800">
              <a:solidFill>
                <a:schemeClr val="dk2"/>
              </a:solidFill>
            </a:endParaRPr>
          </a:p>
          <a:p>
            <a:pPr marL="457200" lvl="0" indent="-342900" algn="l" rtl="0">
              <a:spcBef>
                <a:spcPts val="0"/>
              </a:spcBef>
              <a:spcAft>
                <a:spcPts val="0"/>
              </a:spcAft>
              <a:buClr>
                <a:schemeClr val="dk2"/>
              </a:buClr>
              <a:buSzPts val="1800"/>
              <a:buChar char="-"/>
            </a:pPr>
            <a:r>
              <a:rPr lang="en-GB" sz="1800" b="1">
                <a:solidFill>
                  <a:schemeClr val="bg1"/>
                </a:solidFill>
              </a:rPr>
              <a:t>CHOOSE CATTLE THAT FIT THE COUNTRY AND CLIMATE</a:t>
            </a:r>
            <a:br>
              <a:rPr lang="en-GB" sz="1800" b="1">
                <a:solidFill>
                  <a:schemeClr val="bg1"/>
                </a:solidFill>
              </a:rPr>
            </a:br>
            <a:endParaRPr sz="1800">
              <a:solidFill>
                <a:schemeClr val="dk2"/>
              </a:solidFill>
            </a:endParaRPr>
          </a:p>
          <a:p>
            <a:pPr marL="457200" lvl="0" indent="-342900" algn="l" rtl="0">
              <a:spcBef>
                <a:spcPts val="0"/>
              </a:spcBef>
              <a:spcAft>
                <a:spcPts val="0"/>
              </a:spcAft>
              <a:buClr>
                <a:schemeClr val="dk2"/>
              </a:buClr>
              <a:buSzPts val="1800"/>
              <a:buChar char="-"/>
            </a:pPr>
            <a:r>
              <a:rPr lang="en-GB" sz="1800" b="1">
                <a:solidFill>
                  <a:schemeClr val="bg1"/>
                </a:solidFill>
              </a:rPr>
              <a:t>YOUR CUSTOMER IS NOW YOUR BOSS!  LISTEN…</a:t>
            </a:r>
            <a:endParaRPr sz="1800" b="1">
              <a:solidFill>
                <a:schemeClr val="bg1"/>
              </a:solidFill>
            </a:endParaRPr>
          </a:p>
          <a:p>
            <a:pPr marL="0" lvl="0" indent="0" algn="l" rtl="0">
              <a:spcBef>
                <a:spcPts val="0"/>
              </a:spcBef>
              <a:spcAft>
                <a:spcPts val="0"/>
              </a:spcAft>
              <a:buNone/>
            </a:pPr>
            <a:endParaRPr sz="1800">
              <a:solidFill>
                <a:schemeClr val="dk2"/>
              </a:solidFill>
            </a:endParaRPr>
          </a:p>
          <a:p>
            <a:pPr marL="457200" lvl="0" indent="-342900" algn="l" rtl="0">
              <a:spcBef>
                <a:spcPts val="0"/>
              </a:spcBef>
              <a:spcAft>
                <a:spcPts val="0"/>
              </a:spcAft>
              <a:buClr>
                <a:schemeClr val="dk2"/>
              </a:buClr>
              <a:buSzPts val="1800"/>
              <a:buChar char="-"/>
            </a:pPr>
            <a:r>
              <a:rPr lang="en-GB" sz="1800" b="1">
                <a:solidFill>
                  <a:schemeClr val="bg1"/>
                </a:solidFill>
              </a:rPr>
              <a:t>MAKE THE BUSINESS FIT IN WITH YOUR LIFESTYLE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2"/>
          <a:stretch>
            <a:fillRect/>
          </a:stretch>
        </p:blipFill>
        <p:spPr>
          <a:xfrm>
            <a:off x="4617085" y="112395"/>
            <a:ext cx="4417695" cy="3029585"/>
          </a:xfrm>
          <a:prstGeom prst="rect">
            <a:avLst/>
          </a:prstGeom>
          <a:noFill/>
          <a:ln w="9525">
            <a:noFill/>
          </a:ln>
        </p:spPr>
      </p:pic>
      <p:pic>
        <p:nvPicPr>
          <p:cNvPr id="2" name="Picture 1"/>
          <p:cNvPicPr>
            <a:picLocks noChangeAspect="1"/>
          </p:cNvPicPr>
          <p:nvPr/>
        </p:nvPicPr>
        <p:blipFill>
          <a:blip r:embed="rId3"/>
          <a:srcRect b="11212"/>
          <a:stretch>
            <a:fillRect/>
          </a:stretch>
        </p:blipFill>
        <p:spPr>
          <a:xfrm>
            <a:off x="0" y="112395"/>
            <a:ext cx="4548505" cy="3029585"/>
          </a:xfrm>
          <a:prstGeom prst="rect">
            <a:avLst/>
          </a:prstGeom>
        </p:spPr>
      </p:pic>
      <p:sp>
        <p:nvSpPr>
          <p:cNvPr id="3" name="Text Box 2"/>
          <p:cNvSpPr txBox="1"/>
          <p:nvPr/>
        </p:nvSpPr>
        <p:spPr>
          <a:xfrm>
            <a:off x="1280160" y="3359785"/>
            <a:ext cx="6306185" cy="1191895"/>
          </a:xfrm>
          <a:prstGeom prst="rect">
            <a:avLst/>
          </a:prstGeom>
          <a:noFill/>
        </p:spPr>
        <p:txBody>
          <a:bodyPr wrap="square" rtlCol="0">
            <a:noAutofit/>
          </a:bodyPr>
          <a:lstStyle/>
          <a:p>
            <a:pPr algn="ctr"/>
            <a:r>
              <a:rPr lang="en-US" sz="1600">
                <a:solidFill>
                  <a:schemeClr val="bg1"/>
                </a:solidFill>
              </a:rPr>
              <a:t>Our original cows were all Criollos, or Corrientes, which we bred to good Charolais bulls. At weaning the calves were towering over their mamas! A  great cross; keeping the hardiness and resourcefulness of the cows, combined with a good meat breed bull.</a:t>
            </a:r>
            <a:endParaRPr lang="en-US">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useBgFill="1">
        <p:nvSpPr>
          <p:cNvPr id="79" name="Google Shape;79;p16"/>
          <p:cNvSpPr txBox="1">
            <a:spLocks noGrp="1"/>
          </p:cNvSpPr>
          <p:nvPr>
            <p:ph type="title" idx="4294967295"/>
          </p:nvPr>
        </p:nvSpPr>
        <p:spPr>
          <a:xfrm>
            <a:off x="311785" y="3509645"/>
            <a:ext cx="3775075" cy="141795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chemeClr val="bg1"/>
                </a:solidFill>
              </a:rPr>
              <a:t>.</a:t>
            </a:r>
            <a:r>
              <a:rPr lang="en-US" sz="1600" b="1">
                <a:solidFill>
                  <a:schemeClr val="bg1"/>
                </a:solidFill>
                <a:latin typeface="+mn-lt"/>
                <a:cs typeface="+mn-lt"/>
              </a:rPr>
              <a:t>.. bred back to quality Angus bulls = </a:t>
            </a:r>
            <a:br>
              <a:rPr lang="en-US" sz="1600" b="1">
                <a:solidFill>
                  <a:schemeClr val="bg1"/>
                </a:solidFill>
                <a:latin typeface="+mn-lt"/>
                <a:cs typeface="+mn-lt"/>
              </a:rPr>
            </a:br>
            <a:r>
              <a:rPr lang="en-US" sz="1600" b="1">
                <a:solidFill>
                  <a:schemeClr val="bg1"/>
                </a:solidFill>
                <a:latin typeface="+mn-lt"/>
                <a:cs typeface="+mn-lt"/>
              </a:rPr>
              <a:t>more marbling</a:t>
            </a:r>
          </a:p>
        </p:txBody>
      </p:sp>
      <p:pic>
        <p:nvPicPr>
          <p:cNvPr id="4" name="Picture 3"/>
          <p:cNvPicPr>
            <a:picLocks noChangeAspect="1"/>
          </p:cNvPicPr>
          <p:nvPr/>
        </p:nvPicPr>
        <p:blipFill>
          <a:blip r:embed="rId3"/>
          <a:stretch>
            <a:fillRect/>
          </a:stretch>
        </p:blipFill>
        <p:spPr>
          <a:xfrm>
            <a:off x="0" y="103505"/>
            <a:ext cx="5213350" cy="2932430"/>
          </a:xfrm>
          <a:prstGeom prst="rect">
            <a:avLst/>
          </a:prstGeom>
        </p:spPr>
      </p:pic>
      <p:pic>
        <p:nvPicPr>
          <p:cNvPr id="101" name="Picture 100"/>
          <p:cNvPicPr/>
          <p:nvPr/>
        </p:nvPicPr>
        <p:blipFill>
          <a:blip r:embed="rId4"/>
          <a:stretch>
            <a:fillRect/>
          </a:stretch>
        </p:blipFill>
        <p:spPr>
          <a:xfrm>
            <a:off x="4617085" y="1850390"/>
            <a:ext cx="4526915" cy="2472690"/>
          </a:xfrm>
          <a:prstGeom prst="rect">
            <a:avLst/>
          </a:prstGeom>
          <a:noFill/>
          <a:ln w="9525">
            <a:noFill/>
          </a:ln>
        </p:spPr>
      </p:pic>
      <p:sp>
        <p:nvSpPr>
          <p:cNvPr id="2" name="Text Box 0"/>
          <p:cNvSpPr txBox="1"/>
          <p:nvPr/>
        </p:nvSpPr>
        <p:spPr>
          <a:xfrm>
            <a:off x="5784215" y="340995"/>
            <a:ext cx="3048000" cy="1076325"/>
          </a:xfrm>
          <a:prstGeom prst="rect">
            <a:avLst/>
          </a:prstGeom>
          <a:noFill/>
        </p:spPr>
        <p:txBody>
          <a:bodyPr wrap="square" rtlCol="0">
            <a:spAutoFit/>
          </a:bodyPr>
          <a:lstStyle/>
          <a:p>
            <a:pPr algn="ctr"/>
            <a:r>
              <a:rPr lang="en-US" sz="1600" b="1">
                <a:solidFill>
                  <a:schemeClr val="bg1"/>
                </a:solidFill>
              </a:rPr>
              <a:t>Our cow are now mostly Angus/Criollo crosses = a moderately framed cow that </a:t>
            </a:r>
          </a:p>
          <a:p>
            <a:pPr algn="ctr"/>
            <a:r>
              <a:rPr lang="en-US" sz="1600" b="1">
                <a:solidFill>
                  <a:schemeClr val="bg1"/>
                </a:solidFill>
              </a:rPr>
              <a:t>“fits the country”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7"/>
          <p:cNvPicPr preferRelativeResize="0"/>
          <p:nvPr/>
        </p:nvPicPr>
        <p:blipFill>
          <a:blip r:embed="rId3"/>
          <a:stretch>
            <a:fillRect/>
          </a:stretch>
        </p:blipFill>
        <p:spPr>
          <a:xfrm>
            <a:off x="0" y="0"/>
            <a:ext cx="1939426" cy="4576812"/>
          </a:xfrm>
          <a:prstGeom prst="rect">
            <a:avLst/>
          </a:prstGeom>
          <a:noFill/>
          <a:ln>
            <a:noFill/>
          </a:ln>
        </p:spPr>
      </p:pic>
      <p:sp>
        <p:nvSpPr>
          <p:cNvPr id="88" name="Google Shape;88;p17"/>
          <p:cNvSpPr/>
          <p:nvPr/>
        </p:nvSpPr>
        <p:spPr>
          <a:xfrm>
            <a:off x="2393430" y="2286055"/>
            <a:ext cx="1210200" cy="605100"/>
          </a:xfrm>
          <a:prstGeom prs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pic>
        <p:nvPicPr>
          <p:cNvPr id="89" name="Google Shape;89;p17"/>
          <p:cNvPicPr preferRelativeResize="0"/>
          <p:nvPr/>
        </p:nvPicPr>
        <p:blipFill>
          <a:blip r:embed="rId4"/>
          <a:stretch>
            <a:fillRect/>
          </a:stretch>
        </p:blipFill>
        <p:spPr>
          <a:xfrm>
            <a:off x="3902302" y="0"/>
            <a:ext cx="5068523" cy="4576800"/>
          </a:xfrm>
          <a:prstGeom prst="rect">
            <a:avLst/>
          </a:prstGeom>
          <a:noFill/>
          <a:ln>
            <a:noFill/>
          </a:ln>
        </p:spPr>
      </p:pic>
      <p:sp>
        <p:nvSpPr>
          <p:cNvPr id="90" name="Google Shape;90;p17"/>
          <p:cNvSpPr txBox="1"/>
          <p:nvPr/>
        </p:nvSpPr>
        <p:spPr>
          <a:xfrm>
            <a:off x="99695" y="4689475"/>
            <a:ext cx="8870950" cy="42735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rgbClr val="CC0000"/>
                </a:solidFill>
                <a:latin typeface="Playfair Display"/>
                <a:ea typeface="Playfair Display"/>
                <a:cs typeface="Playfair Display"/>
                <a:sym typeface="Playfair Display"/>
              </a:rPr>
              <a:t>14 - 21 days dry-aging (hanging) </a:t>
            </a:r>
            <a:r>
              <a:rPr lang="en-US" altLang="en-GB" sz="1600">
                <a:solidFill>
                  <a:srgbClr val="CC0000"/>
                </a:solidFill>
                <a:latin typeface="Playfair Display"/>
                <a:ea typeface="Playfair Display"/>
                <a:cs typeface="Playfair Display"/>
                <a:sym typeface="Playfair Display"/>
              </a:rPr>
              <a:t>is a must </a:t>
            </a:r>
            <a:r>
              <a:rPr lang="en-GB" sz="1600">
                <a:solidFill>
                  <a:srgbClr val="CC0000"/>
                </a:solidFill>
                <a:latin typeface="Playfair Display"/>
                <a:ea typeface="Playfair Display"/>
                <a:cs typeface="Playfair Display"/>
                <a:sym typeface="Playfair Display"/>
              </a:rPr>
              <a:t>to delicious steaks sizzling on the grill!</a:t>
            </a:r>
            <a:endParaRPr sz="1600">
              <a:solidFill>
                <a:srgbClr val="CC0000"/>
              </a:solidFill>
              <a:latin typeface="Playfair Display"/>
              <a:ea typeface="Playfair Display"/>
              <a:cs typeface="Playfair Display"/>
              <a:sym typeface="Playfair Display"/>
            </a:endParaRPr>
          </a:p>
        </p:txBody>
      </p:sp>
      <p:sp>
        <p:nvSpPr>
          <p:cNvPr id="2" name="Text Box 0"/>
          <p:cNvSpPr txBox="1"/>
          <p:nvPr/>
        </p:nvSpPr>
        <p:spPr>
          <a:xfrm>
            <a:off x="1939290" y="403225"/>
            <a:ext cx="1962785" cy="1208405"/>
          </a:xfrm>
          <a:prstGeom prst="rect">
            <a:avLst/>
          </a:prstGeom>
          <a:noFill/>
        </p:spPr>
        <p:txBody>
          <a:bodyPr wrap="square" rtlCol="0">
            <a:noAutofit/>
          </a:bodyPr>
          <a:lstStyle/>
          <a:p>
            <a:pPr algn="ctr"/>
            <a:r>
              <a:rPr lang="en-US" b="1"/>
              <a:t>75 head / year</a:t>
            </a:r>
          </a:p>
          <a:p>
            <a:endParaRPr lang="en-US" b="1"/>
          </a:p>
          <a:p>
            <a:pPr algn="ctr"/>
            <a:r>
              <a:rPr lang="en-US"/>
              <a:t>60 hd Custom Cut</a:t>
            </a:r>
          </a:p>
          <a:p>
            <a:pPr algn="ctr"/>
            <a:r>
              <a:rPr lang="en-US"/>
              <a:t>+</a:t>
            </a:r>
          </a:p>
          <a:p>
            <a:pPr algn="ctr"/>
            <a:r>
              <a:rPr lang="en-US"/>
              <a:t>15 hd Retail Sales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body" idx="4294967295"/>
          </p:nvPr>
        </p:nvSpPr>
        <p:spPr>
          <a:xfrm>
            <a:off x="381000" y="4061050"/>
            <a:ext cx="5160000" cy="701400"/>
          </a:xfrm>
          <a:prstGeom prst="rect">
            <a:avLst/>
          </a:prstGeom>
          <a:solidFill>
            <a:schemeClr val="lt1"/>
          </a:solidFill>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GB" sz="2400"/>
              <a:t>Malibu sunset</a:t>
            </a:r>
            <a:endParaRPr sz="2400"/>
          </a:p>
        </p:txBody>
      </p:sp>
      <p:pic>
        <p:nvPicPr>
          <p:cNvPr id="96" name="Google Shape;96;p18"/>
          <p:cNvPicPr preferRelativeResize="0"/>
          <p:nvPr/>
        </p:nvPicPr>
        <p:blipFill>
          <a:blip r:embed="rId3"/>
          <a:stretch>
            <a:fillRect/>
          </a:stretch>
        </p:blipFill>
        <p:spPr>
          <a:xfrm>
            <a:off x="152400" y="152400"/>
            <a:ext cx="8873064" cy="4991101"/>
          </a:xfrm>
          <a:prstGeom prst="rect">
            <a:avLst/>
          </a:prstGeom>
          <a:noFill/>
          <a:ln>
            <a:noFill/>
          </a:ln>
        </p:spPr>
      </p:pic>
      <p:sp>
        <p:nvSpPr>
          <p:cNvPr id="2" name="Text Box 0"/>
          <p:cNvSpPr txBox="1"/>
          <p:nvPr/>
        </p:nvSpPr>
        <p:spPr>
          <a:xfrm>
            <a:off x="1040765" y="152400"/>
            <a:ext cx="6989445" cy="751840"/>
          </a:xfrm>
          <a:prstGeom prst="rect">
            <a:avLst/>
          </a:prstGeom>
          <a:solidFill>
            <a:srgbClr val="CC0000"/>
          </a:solidFill>
        </p:spPr>
        <p:txBody>
          <a:bodyPr wrap="square" rtlCol="0">
            <a:noAutofit/>
          </a:bodyPr>
          <a:lstStyle/>
          <a:p>
            <a:pPr algn="ctr"/>
            <a:endParaRPr lang="en-US"/>
          </a:p>
          <a:p>
            <a:pPr algn="ctr"/>
            <a:r>
              <a:rPr lang="en-US" sz="3600" b="1">
                <a:solidFill>
                  <a:schemeClr val="bg1"/>
                </a:solidFill>
                <a:latin typeface="Stencil" panose="040409050D0802020404" charset="0"/>
                <a:cs typeface="Stencil" panose="040409050D0802020404" charset="0"/>
              </a:rPr>
              <a:t>LEANNATURALBEEF.COM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9"/>
          <p:cNvPicPr preferRelativeResize="0"/>
          <p:nvPr/>
        </p:nvPicPr>
        <p:blipFill rotWithShape="1">
          <a:blip r:embed="rId3"/>
          <a:srcRect l="20531" t="9349" r="31808" b="-5211"/>
          <a:stretch>
            <a:fillRect/>
          </a:stretch>
        </p:blipFill>
        <p:spPr>
          <a:xfrm>
            <a:off x="0" y="482600"/>
            <a:ext cx="4099560" cy="3625215"/>
          </a:xfrm>
          <a:prstGeom prst="rect">
            <a:avLst/>
          </a:prstGeom>
          <a:noFill/>
          <a:ln>
            <a:noFill/>
          </a:ln>
        </p:spPr>
      </p:pic>
      <p:sp>
        <p:nvSpPr>
          <p:cNvPr id="103" name="Google Shape;103;p19"/>
          <p:cNvSpPr txBox="1"/>
          <p:nvPr/>
        </p:nvSpPr>
        <p:spPr>
          <a:xfrm>
            <a:off x="146325" y="4298400"/>
            <a:ext cx="8837400" cy="39687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chemeClr val="bg1"/>
                </a:solidFill>
                <a:latin typeface="Playfair Display"/>
                <a:ea typeface="Playfair Display"/>
                <a:cs typeface="Playfair Display"/>
                <a:sym typeface="Playfair Display"/>
              </a:rPr>
              <a:t>10 - 25 lb Beef Packs - Ship or Free Delivery</a:t>
            </a:r>
            <a:r>
              <a:rPr lang="en-GB">
                <a:latin typeface="Playfair Display"/>
                <a:ea typeface="Playfair Display"/>
                <a:cs typeface="Playfair Display"/>
                <a:sym typeface="Playfair Display"/>
              </a:rPr>
              <a:t>		</a:t>
            </a:r>
            <a:r>
              <a:rPr lang="en-GB" b="1">
                <a:solidFill>
                  <a:schemeClr val="bg1"/>
                </a:solidFill>
                <a:latin typeface="Playfair Display"/>
                <a:ea typeface="Playfair Display"/>
                <a:cs typeface="Playfair Display"/>
                <a:sym typeface="Playfair Display"/>
              </a:rPr>
              <a:t>Custom Cut Quarter, Half or Whole Beef</a:t>
            </a:r>
            <a:r>
              <a:rPr lang="en-GB">
                <a:latin typeface="Playfair Display"/>
                <a:ea typeface="Playfair Display"/>
                <a:cs typeface="Playfair Display"/>
                <a:sym typeface="Playfair Display"/>
              </a:rPr>
              <a:t>	</a:t>
            </a:r>
            <a:endParaRPr>
              <a:latin typeface="Playfair Display"/>
              <a:ea typeface="Playfair Display"/>
              <a:cs typeface="Playfair Display"/>
              <a:sym typeface="Playfair Display"/>
            </a:endParaRPr>
          </a:p>
        </p:txBody>
      </p:sp>
      <p:pic>
        <p:nvPicPr>
          <p:cNvPr id="2" name="Picture 1"/>
          <p:cNvPicPr>
            <a:picLocks noChangeAspect="1"/>
          </p:cNvPicPr>
          <p:nvPr/>
        </p:nvPicPr>
        <p:blipFill>
          <a:blip r:embed="rId4"/>
          <a:stretch>
            <a:fillRect/>
          </a:stretch>
        </p:blipFill>
        <p:spPr>
          <a:xfrm>
            <a:off x="4246245" y="482600"/>
            <a:ext cx="4849495" cy="34099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1" name="Google Shape;111;p20"/>
          <p:cNvSpPr txBox="1"/>
          <p:nvPr/>
        </p:nvSpPr>
        <p:spPr>
          <a:xfrm>
            <a:off x="748030" y="4590415"/>
            <a:ext cx="7115175" cy="39687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tLang="en-GB" b="1">
                <a:solidFill>
                  <a:schemeClr val="bg1"/>
                </a:solidFill>
                <a:latin typeface="Playfair Display"/>
                <a:ea typeface="Playfair Display"/>
                <a:cs typeface="Playfair Display"/>
                <a:sym typeface="Playfair Display"/>
              </a:rPr>
              <a:t>High Quality Meat + </a:t>
            </a:r>
            <a:r>
              <a:rPr lang="en-GB" b="1">
                <a:solidFill>
                  <a:schemeClr val="bg1"/>
                </a:solidFill>
                <a:latin typeface="Playfair Display"/>
                <a:ea typeface="Playfair Display"/>
                <a:cs typeface="Playfair Display"/>
                <a:sym typeface="Playfair Display"/>
              </a:rPr>
              <a:t>Excellent Customer Service = Happy Customers !</a:t>
            </a:r>
          </a:p>
        </p:txBody>
      </p:sp>
      <p:pic>
        <p:nvPicPr>
          <p:cNvPr id="2" name="Picture 1"/>
          <p:cNvPicPr>
            <a:picLocks noChangeAspect="1"/>
          </p:cNvPicPr>
          <p:nvPr/>
        </p:nvPicPr>
        <p:blipFill>
          <a:blip r:embed="rId3"/>
          <a:srcRect l="12246" t="12102" r="17209"/>
          <a:stretch>
            <a:fillRect/>
          </a:stretch>
        </p:blipFill>
        <p:spPr>
          <a:xfrm>
            <a:off x="748030" y="86360"/>
            <a:ext cx="7115175" cy="437705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l="9836" b="21875"/>
          <a:stretch>
            <a:fillRect/>
          </a:stretch>
        </p:blipFill>
        <p:spPr>
          <a:xfrm>
            <a:off x="4420870" y="172720"/>
            <a:ext cx="4645025" cy="2444750"/>
          </a:xfrm>
          <a:prstGeom prst="rect">
            <a:avLst/>
          </a:prstGeom>
        </p:spPr>
      </p:pic>
      <p:sp>
        <p:nvSpPr>
          <p:cNvPr id="2" name="Text Box 1"/>
          <p:cNvSpPr txBox="1"/>
          <p:nvPr/>
        </p:nvSpPr>
        <p:spPr>
          <a:xfrm>
            <a:off x="346710" y="372110"/>
            <a:ext cx="4074795" cy="4279900"/>
          </a:xfrm>
          <a:prstGeom prst="rect">
            <a:avLst/>
          </a:prstGeom>
          <a:noFill/>
        </p:spPr>
        <p:txBody>
          <a:bodyPr wrap="square" rtlCol="0">
            <a:noAutofit/>
          </a:bodyPr>
          <a:lstStyle/>
          <a:p>
            <a:r>
              <a:rPr lang="en-US" b="1"/>
              <a:t>IMPORTANT BEFORE YOU START</a:t>
            </a:r>
            <a:r>
              <a:rPr lang="en-US"/>
              <a:t>!</a:t>
            </a:r>
          </a:p>
          <a:p>
            <a:r>
              <a:rPr lang="en-US"/>
              <a:t>1. Know and figure in your </a:t>
            </a:r>
            <a:r>
              <a:rPr lang="en-US" b="1"/>
              <a:t>opportunity cost</a:t>
            </a:r>
            <a:r>
              <a:rPr lang="en-US"/>
              <a:t> -</a:t>
            </a:r>
          </a:p>
          <a:p>
            <a:r>
              <a:rPr lang="en-US"/>
              <a:t>   What you would get for the steer (or hfr)</a:t>
            </a:r>
          </a:p>
          <a:p>
            <a:r>
              <a:rPr lang="en-US"/>
              <a:t>   selling it through other outlets (see class!)</a:t>
            </a:r>
          </a:p>
          <a:p>
            <a:r>
              <a:rPr lang="en-US"/>
              <a:t>   You have to get paid for the extra time and</a:t>
            </a:r>
          </a:p>
          <a:p>
            <a:r>
              <a:rPr lang="en-US"/>
              <a:t>   work you put into this!</a:t>
            </a:r>
          </a:p>
          <a:p>
            <a:endParaRPr lang="en-US"/>
          </a:p>
          <a:p>
            <a:r>
              <a:rPr lang="en-US"/>
              <a:t>2. Are you good at </a:t>
            </a:r>
            <a:r>
              <a:rPr lang="en-US" b="1"/>
              <a:t>dealing with customers </a:t>
            </a:r>
            <a:r>
              <a:rPr lang="en-US"/>
              <a:t>from</a:t>
            </a:r>
          </a:p>
          <a:p>
            <a:r>
              <a:rPr lang="en-US"/>
              <a:t>    all walks of life and various segments of the</a:t>
            </a:r>
          </a:p>
          <a:p>
            <a:r>
              <a:rPr lang="en-US"/>
              <a:t>    population? Can you handle an unhappy</a:t>
            </a:r>
          </a:p>
          <a:p>
            <a:r>
              <a:rPr lang="en-US"/>
              <a:t>    customer and make it right?</a:t>
            </a:r>
          </a:p>
          <a:p>
            <a:endParaRPr lang="en-US"/>
          </a:p>
          <a:p>
            <a:r>
              <a:rPr lang="en-US"/>
              <a:t>3. How are you going to market your product? </a:t>
            </a:r>
          </a:p>
          <a:p>
            <a:r>
              <a:rPr lang="en-US"/>
              <a:t>    </a:t>
            </a:r>
            <a:r>
              <a:rPr lang="en-US" b="1"/>
              <a:t>Website</a:t>
            </a:r>
            <a:r>
              <a:rPr lang="en-US"/>
              <a:t> (customers can order/purchase) </a:t>
            </a:r>
          </a:p>
          <a:p>
            <a:r>
              <a:rPr lang="en-US"/>
              <a:t>    </a:t>
            </a:r>
            <a:r>
              <a:rPr lang="en-US" b="1"/>
              <a:t>Social Media</a:t>
            </a:r>
            <a:r>
              <a:rPr lang="en-US"/>
              <a:t> - not for everyone, me included!</a:t>
            </a:r>
          </a:p>
          <a:p>
            <a:r>
              <a:rPr lang="en-US" b="1"/>
              <a:t>    Farmers </a:t>
            </a:r>
            <a:r>
              <a:rPr lang="en-US"/>
              <a:t>Market - do you have the time and</a:t>
            </a:r>
          </a:p>
          <a:p>
            <a:r>
              <a:rPr lang="en-US"/>
              <a:t>    are you close to one?</a:t>
            </a:r>
          </a:p>
          <a:p>
            <a:r>
              <a:rPr lang="en-US"/>
              <a:t>    </a:t>
            </a:r>
            <a:r>
              <a:rPr lang="en-US" b="1"/>
              <a:t>Restaurants/schools</a:t>
            </a:r>
            <a:r>
              <a:rPr lang="en-US"/>
              <a:t>; will you be able to offer</a:t>
            </a:r>
          </a:p>
          <a:p>
            <a:r>
              <a:rPr lang="en-US"/>
              <a:t>    the consistency and supply in timely manner?      </a:t>
            </a:r>
          </a:p>
          <a:p>
            <a:r>
              <a:rPr lang="en-US"/>
              <a:t>      </a:t>
            </a:r>
          </a:p>
        </p:txBody>
      </p:sp>
      <p:sp>
        <p:nvSpPr>
          <p:cNvPr id="4" name="Text Box 3"/>
          <p:cNvSpPr txBox="1"/>
          <p:nvPr/>
        </p:nvSpPr>
        <p:spPr>
          <a:xfrm>
            <a:off x="4991735" y="2957830"/>
            <a:ext cx="3348990" cy="1557020"/>
          </a:xfrm>
          <a:prstGeom prst="rect">
            <a:avLst/>
          </a:prstGeom>
          <a:noFill/>
        </p:spPr>
        <p:txBody>
          <a:bodyPr wrap="square" rtlCol="0">
            <a:noAutofit/>
          </a:bodyPr>
          <a:lstStyle/>
          <a:p>
            <a:r>
              <a:rPr lang="en-US"/>
              <a:t>4. Do you </a:t>
            </a:r>
            <a:r>
              <a:rPr lang="en-US" b="1"/>
              <a:t>have the time</a:t>
            </a:r>
            <a:r>
              <a:rPr lang="en-US"/>
              <a:t>? Will it fit</a:t>
            </a:r>
          </a:p>
          <a:p>
            <a:r>
              <a:rPr lang="en-US"/>
              <a:t>    in with your life style and your</a:t>
            </a:r>
          </a:p>
          <a:p>
            <a:r>
              <a:rPr lang="en-US"/>
              <a:t>    schedule?</a:t>
            </a:r>
          </a:p>
          <a:p>
            <a:endParaRPr lang="en-US"/>
          </a:p>
          <a:p>
            <a:r>
              <a:rPr lang="en-US"/>
              <a:t>5. Be transparent, tell what you do and</a:t>
            </a:r>
          </a:p>
          <a:p>
            <a:r>
              <a:rPr lang="en-US"/>
              <a:t>   don’t do; listen to your new bosses -</a:t>
            </a:r>
          </a:p>
          <a:p>
            <a:r>
              <a:rPr lang="en-US"/>
              <a:t>    your customers! </a:t>
            </a:r>
          </a:p>
        </p:txBody>
      </p:sp>
    </p:spTree>
  </p:cSld>
  <p:clrMapOvr>
    <a:masterClrMapping/>
  </p:clrMapOvr>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438</Words>
  <Application>Microsoft Office PowerPoint</Application>
  <PresentationFormat>On-screen Show (16:9)</PresentationFormat>
  <Paragraphs>60</Paragraphs>
  <Slides>11</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Playfair Display</vt:lpstr>
      <vt:lpstr>Montserrat</vt:lpstr>
      <vt:lpstr>Oswald</vt:lpstr>
      <vt:lpstr>Arial</vt:lpstr>
      <vt:lpstr>Stencil</vt:lpstr>
      <vt:lpstr>Pop</vt:lpstr>
      <vt:lpstr>PowerPoint Presentation</vt:lpstr>
      <vt:lpstr>STARTED SELLING CUSTOM CUT DIRECT TO CONSUMER IN 2008:  FULFILL A GROWING DEMAND FOR NATURALLY RAISED BEEF  BE PASSIONATE ABOUT WHAT YOU DO AND PRODUCE  START SMALL, WATCH COSTS, BE RESOURCEFUL, “KISS”  CHOOSE CATTLE THAT FIT THE COUNTRY AND CLIMATE  YOUR CUSTOMER IS NOW YOUR BOSS!  LISTEN…  MAKE THE BUSINESS FIT IN WITH YOUR LIFESTYLE</vt:lpstr>
      <vt:lpstr>PowerPoint Presentation</vt:lpstr>
      <vt:lpstr>... bred back to quality Angus bulls =  more marbling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Abby Spindle</dc:creator>
  <cp:lastModifiedBy>Abby Spindle</cp:lastModifiedBy>
  <cp:revision>17</cp:revision>
  <dcterms:created xsi:type="dcterms:W3CDTF">2022-09-28T17:18:00Z</dcterms:created>
  <dcterms:modified xsi:type="dcterms:W3CDTF">2023-11-27T14:56:53Z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7B60081431E04F99B30DF9133EB24646_13</vt:lpwstr>
  </property>
  <property fmtid="{D5CDD505-2E9C-101B-9397-08002B2CF9AE}" pid="3" name="KSOProductBuildVer">
    <vt:lpwstr>1033-12.2.0.13306</vt:lpwstr>
  </property>
</Properties>
</file>